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257" r:id="rId2"/>
    <p:sldId id="276" r:id="rId3"/>
    <p:sldId id="279" r:id="rId4"/>
    <p:sldId id="287" r:id="rId5"/>
    <p:sldId id="288" r:id="rId6"/>
    <p:sldId id="289" r:id="rId7"/>
    <p:sldId id="290" r:id="rId8"/>
    <p:sldId id="291" r:id="rId9"/>
    <p:sldId id="264" r:id="rId10"/>
    <p:sldId id="262" r:id="rId11"/>
    <p:sldId id="293" r:id="rId12"/>
    <p:sldId id="295" r:id="rId13"/>
    <p:sldId id="296" r:id="rId14"/>
    <p:sldId id="267" r:id="rId15"/>
    <p:sldId id="268" r:id="rId16"/>
    <p:sldId id="258" r:id="rId17"/>
    <p:sldId id="271" r:id="rId18"/>
    <p:sldId id="292" r:id="rId19"/>
    <p:sldId id="261" r:id="rId20"/>
    <p:sldId id="294" r:id="rId2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45"/>
    <p:restoredTop sz="84309" autoAdjust="0"/>
  </p:normalViewPr>
  <p:slideViewPr>
    <p:cSldViewPr>
      <p:cViewPr varScale="1">
        <p:scale>
          <a:sx n="59" d="100"/>
          <a:sy n="59" d="100"/>
        </p:scale>
        <p:origin x="1272" y="18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61" d="100"/>
          <a:sy n="61" d="100"/>
        </p:scale>
        <p:origin x="349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8ACEACE-0BD4-1E47-8510-2D8BDAF1D777}" type="datetimeFigureOut">
              <a:rPr lang="en-US" smtClean="0"/>
              <a:t>3/31/21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545BD42-980D-744B-92F5-F9BFE4DB3F6C}" type="slidenum">
              <a:rPr lang="en-US" smtClean="0"/>
              <a:t>‹#›</a:t>
            </a:fld>
            <a:endParaRPr lang="en-US"/>
          </a:p>
        </p:txBody>
      </p:sp>
    </p:spTree>
    <p:extLst>
      <p:ext uri="{BB962C8B-B14F-4D97-AF65-F5344CB8AC3E}">
        <p14:creationId xmlns:p14="http://schemas.microsoft.com/office/powerpoint/2010/main" val="737785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a:t>
            </a:fld>
            <a:endParaRPr lang="en-US"/>
          </a:p>
        </p:txBody>
      </p:sp>
    </p:spTree>
    <p:extLst>
      <p:ext uri="{BB962C8B-B14F-4D97-AF65-F5344CB8AC3E}">
        <p14:creationId xmlns:p14="http://schemas.microsoft.com/office/powerpoint/2010/main" val="18430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ea typeface="ＭＳ Ｐゴシック" charset="0"/>
                <a:cs typeface="ＭＳ Ｐゴシック" charset="0"/>
              </a:rPr>
              <a:t>Here you will see several options to send the test to students. </a:t>
            </a:r>
            <a:r>
              <a:rPr lang="en-US" sz="1300" b="1" dirty="0">
                <a:latin typeface="Arial" charset="0"/>
                <a:ea typeface="ＭＳ Ｐゴシック" charset="0"/>
                <a:cs typeface="ＭＳ Ｐゴシック" charset="0"/>
              </a:rPr>
              <a:t>The easiest and safest method is as a link that will paste into the “chat” program on your virtual platform. This is the option you should choose.</a:t>
            </a:r>
            <a:r>
              <a:rPr lang="en-US" sz="1300" dirty="0">
                <a:latin typeface="Arial" charset="0"/>
                <a:ea typeface="ＭＳ Ｐゴシック" charset="0"/>
                <a:cs typeface="ＭＳ Ｐゴシック" charset="0"/>
              </a:rPr>
              <a:t>   If you wish, on the “Message” line you can customize your message to the student to invite them to take the test.</a:t>
            </a:r>
            <a:endParaRPr lang="en-US" sz="1400" dirty="0"/>
          </a:p>
        </p:txBody>
      </p:sp>
      <p:sp>
        <p:nvSpPr>
          <p:cNvPr id="4" name="Slide Number Placeholder 3"/>
          <p:cNvSpPr>
            <a:spLocks noGrp="1"/>
          </p:cNvSpPr>
          <p:nvPr>
            <p:ph type="sldNum" sz="quarter" idx="10"/>
          </p:nvPr>
        </p:nvSpPr>
        <p:spPr/>
        <p:txBody>
          <a:bodyPr/>
          <a:lstStyle/>
          <a:p>
            <a:fld id="{3545BD42-980D-744B-92F5-F9BFE4DB3F6C}" type="slidenum">
              <a:rPr lang="en-US" smtClean="0"/>
              <a:t>10</a:t>
            </a:fld>
            <a:endParaRPr lang="en-US"/>
          </a:p>
        </p:txBody>
      </p:sp>
    </p:spTree>
    <p:extLst>
      <p:ext uri="{BB962C8B-B14F-4D97-AF65-F5344CB8AC3E}">
        <p14:creationId xmlns:p14="http://schemas.microsoft.com/office/powerpoint/2010/main" val="128152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send the test through the “Chat” portal while online:</a:t>
            </a:r>
          </a:p>
          <a:p>
            <a:endParaRPr lang="en-US" b="1" dirty="0"/>
          </a:p>
          <a:p>
            <a:pPr marL="228600" indent="-228600">
              <a:buAutoNum type="arabicPeriod"/>
            </a:pPr>
            <a:r>
              <a:rPr lang="en-US" b="1" dirty="0"/>
              <a:t>Click on the hyperlink icon;</a:t>
            </a:r>
          </a:p>
          <a:p>
            <a:pPr marL="228600" indent="-228600">
              <a:buAutoNum type="arabicPeriod"/>
            </a:pPr>
            <a:r>
              <a:rPr lang="en-US" b="1" dirty="0"/>
              <a:t>Then click on “Shorten URL;</a:t>
            </a:r>
          </a:p>
          <a:p>
            <a:pPr marL="228600" indent="-228600">
              <a:buAutoNum type="arabicPeriod"/>
            </a:pPr>
            <a:r>
              <a:rPr lang="en-US" b="1" dirty="0"/>
              <a:t>Copy the link</a:t>
            </a:r>
          </a:p>
          <a:p>
            <a:pPr marL="228600" indent="-228600">
              <a:buAutoNum type="arabicPeriod"/>
            </a:pPr>
            <a:r>
              <a:rPr lang="en-US" b="1" dirty="0"/>
              <a:t>Then paste it into the “Chat” link to Everyone in your Zoom, Go-to-Meeting, or whichever virtual meeting platform you are using. </a:t>
            </a:r>
          </a:p>
          <a:p>
            <a:pPr marL="228600" indent="-228600">
              <a:buAutoNum type="arabicPeriod"/>
            </a:pPr>
            <a:r>
              <a:rPr lang="en-US" b="1" dirty="0"/>
              <a:t>Once the students have the link, have them click on the link in their chat message and begin taking the test</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11</a:t>
            </a:fld>
            <a:endParaRPr lang="en-US"/>
          </a:p>
        </p:txBody>
      </p:sp>
    </p:spTree>
    <p:extLst>
      <p:ext uri="{BB962C8B-B14F-4D97-AF65-F5344CB8AC3E}">
        <p14:creationId xmlns:p14="http://schemas.microsoft.com/office/powerpoint/2010/main" val="97350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same is using ZOOM, but you will do the same no matter the platform used.</a:t>
            </a:r>
          </a:p>
          <a:p>
            <a:endParaRPr lang="en-US" b="1" dirty="0"/>
          </a:p>
          <a:p>
            <a:pPr marL="228600" indent="-228600">
              <a:buAutoNum type="arabicPeriod"/>
            </a:pPr>
            <a:r>
              <a:rPr lang="en-US" b="1" dirty="0"/>
              <a:t>After you have copied the test link as shown in the previous slides, go to your meeting platform;</a:t>
            </a:r>
          </a:p>
          <a:p>
            <a:pPr marL="228600" indent="-228600">
              <a:buAutoNum type="arabicPeriod"/>
            </a:pPr>
            <a:r>
              <a:rPr lang="en-US" b="1" dirty="0"/>
              <a:t>Open your chat feature;</a:t>
            </a:r>
          </a:p>
          <a:p>
            <a:pPr marL="228600" indent="-228600">
              <a:buAutoNum type="arabicPeriod"/>
            </a:pPr>
            <a:r>
              <a:rPr lang="en-US" b="1" dirty="0"/>
              <a:t>Choose “everyone” in your chat list; </a:t>
            </a:r>
          </a:p>
          <a:p>
            <a:pPr marL="228600" indent="-228600">
              <a:buAutoNum type="arabicPeriod"/>
            </a:pPr>
            <a:r>
              <a:rPr lang="en-US" b="1" dirty="0"/>
              <a:t>Then paste it into the “Chat” link to Everyone in your Zoom, Go-to-Meeting, or whichever virtual meeting platform you are using. </a:t>
            </a:r>
          </a:p>
          <a:p>
            <a:pPr marL="228600" indent="-228600">
              <a:buAutoNum type="arabicPeriod"/>
            </a:pPr>
            <a:r>
              <a:rPr lang="en-US" b="1" dirty="0"/>
              <a:t>Once the students have the link, have them click on the link in their chat message and begin taking the test.</a:t>
            </a:r>
          </a:p>
          <a:p>
            <a:pPr marL="228600" indent="-228600">
              <a:buAutoNum type="arabicPeriod"/>
            </a:pPr>
            <a:r>
              <a:rPr lang="en-US" b="1" dirty="0"/>
              <a:t>As much as we like to sometimes set-up our class in advance…do not link the test into the chat feature until you have all the students online, otherwise there is no one to receive the chat link!!</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12</a:t>
            </a:fld>
            <a:endParaRPr lang="en-US"/>
          </a:p>
        </p:txBody>
      </p:sp>
    </p:spTree>
    <p:extLst>
      <p:ext uri="{BB962C8B-B14F-4D97-AF65-F5344CB8AC3E}">
        <p14:creationId xmlns:p14="http://schemas.microsoft.com/office/powerpoint/2010/main" val="1892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same is using ZOOM, but you will do the same no matter the platform used.</a:t>
            </a:r>
          </a:p>
          <a:p>
            <a:endParaRPr lang="en-US" b="1" dirty="0"/>
          </a:p>
          <a:p>
            <a:pPr marL="228600" indent="-228600">
              <a:buAutoNum type="arabicPeriod"/>
            </a:pPr>
            <a:r>
              <a:rPr lang="en-US" b="1" dirty="0"/>
              <a:t>After you have copied the test link as shown in the previous slides, go to your meeting platform;</a:t>
            </a:r>
          </a:p>
          <a:p>
            <a:pPr marL="228600" indent="-228600">
              <a:buAutoNum type="arabicPeriod"/>
            </a:pPr>
            <a:r>
              <a:rPr lang="en-US" b="1" dirty="0"/>
              <a:t>Open your chat feature;</a:t>
            </a:r>
          </a:p>
          <a:p>
            <a:pPr marL="228600" indent="-228600">
              <a:buAutoNum type="arabicPeriod"/>
            </a:pPr>
            <a:r>
              <a:rPr lang="en-US" b="1" dirty="0"/>
              <a:t>Choose “everyone” in your chat list; </a:t>
            </a:r>
          </a:p>
          <a:p>
            <a:pPr marL="228600" indent="-228600">
              <a:buAutoNum type="arabicPeriod"/>
            </a:pPr>
            <a:r>
              <a:rPr lang="en-US" b="1" dirty="0"/>
              <a:t>Then paste it into the “Chat” link to Everyone in your Zoom, Go-to-Meeting, or whichever virtual meeting platform you are using. </a:t>
            </a:r>
          </a:p>
          <a:p>
            <a:pPr marL="228600" indent="-228600">
              <a:buAutoNum type="arabicPeriod"/>
            </a:pPr>
            <a:r>
              <a:rPr lang="en-US" b="1" dirty="0"/>
              <a:t>Once the students have the link, have them click on the link in their chat message and begin taking the test.</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13</a:t>
            </a:fld>
            <a:endParaRPr lang="en-US"/>
          </a:p>
        </p:txBody>
      </p:sp>
    </p:spTree>
    <p:extLst>
      <p:ext uri="{BB962C8B-B14F-4D97-AF65-F5344CB8AC3E}">
        <p14:creationId xmlns:p14="http://schemas.microsoft.com/office/powerpoint/2010/main" val="44398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ea typeface="ＭＳ Ｐゴシック" charset="0"/>
                <a:cs typeface="ＭＳ Ｐゴシック" charset="0"/>
              </a:rPr>
              <a:t>The students will receive an invitation to take the exam. Once they click on “Fill Out Form’ the exam will appear to begin the test.   Your customized message is seen. </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14</a:t>
            </a:fld>
            <a:endParaRPr lang="en-US"/>
          </a:p>
        </p:txBody>
      </p:sp>
    </p:spTree>
    <p:extLst>
      <p:ext uri="{BB962C8B-B14F-4D97-AF65-F5344CB8AC3E}">
        <p14:creationId xmlns:p14="http://schemas.microsoft.com/office/powerpoint/2010/main" val="253242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ea typeface="ＭＳ Ｐゴシック" charset="0"/>
                <a:cs typeface="ＭＳ Ｐゴシック" charset="0"/>
              </a:rPr>
              <a:t>Students will type their email into the space provided. This is set as a required item and the student will not be able to proceed with the test until their email is completed.  This will allow you to keep a record of student emails you can access later if you desire.</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15</a:t>
            </a:fld>
            <a:endParaRPr lang="en-US"/>
          </a:p>
        </p:txBody>
      </p:sp>
    </p:spTree>
    <p:extLst>
      <p:ext uri="{BB962C8B-B14F-4D97-AF65-F5344CB8AC3E}">
        <p14:creationId xmlns:p14="http://schemas.microsoft.com/office/powerpoint/2010/main" val="271031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ea typeface="ＭＳ Ｐゴシック" charset="0"/>
              </a:rPr>
              <a:t>Once students complete the exam, they will “Submit” the test. This sends it to immediate scoring. </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16</a:t>
            </a:fld>
            <a:endParaRPr lang="en-US"/>
          </a:p>
        </p:txBody>
      </p:sp>
    </p:spTree>
    <p:extLst>
      <p:ext uri="{BB962C8B-B14F-4D97-AF65-F5344CB8AC3E}">
        <p14:creationId xmlns:p14="http://schemas.microsoft.com/office/powerpoint/2010/main" val="168153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student receives notification that the test has been scored. You will need to respond to the student with their score. Students do not see their score. You can either email or send a chat to them with their score.</a:t>
            </a:r>
            <a:r>
              <a:rPr lang="en-US" b="1" dirty="0">
                <a:latin typeface="Arial" panose="020B0604020202020204" pitchFamily="34" charset="0"/>
                <a:cs typeface="Arial" panose="020B0604020202020204" pitchFamily="34" charset="0"/>
              </a:rPr>
              <a:t> It is important that you never allow the scores to be sent to the student. This option also sends them a copy of the test. If you allow the score to be included in this response, all the questions will be sent as well. We do not want the test to be available.</a:t>
            </a:r>
          </a:p>
        </p:txBody>
      </p:sp>
      <p:sp>
        <p:nvSpPr>
          <p:cNvPr id="4" name="Slide Number Placeholder 3"/>
          <p:cNvSpPr>
            <a:spLocks noGrp="1"/>
          </p:cNvSpPr>
          <p:nvPr>
            <p:ph type="sldNum" sz="quarter" idx="10"/>
          </p:nvPr>
        </p:nvSpPr>
        <p:spPr/>
        <p:txBody>
          <a:bodyPr/>
          <a:lstStyle/>
          <a:p>
            <a:fld id="{3545BD42-980D-744B-92F5-F9BFE4DB3F6C}" type="slidenum">
              <a:rPr lang="en-US" smtClean="0"/>
              <a:t>17</a:t>
            </a:fld>
            <a:endParaRPr lang="en-US"/>
          </a:p>
        </p:txBody>
      </p:sp>
    </p:spTree>
    <p:extLst>
      <p:ext uri="{BB962C8B-B14F-4D97-AF65-F5344CB8AC3E}">
        <p14:creationId xmlns:p14="http://schemas.microsoft.com/office/powerpoint/2010/main" val="351909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To view scores,</a:t>
            </a:r>
            <a:r>
              <a:rPr lang="en-US" dirty="0">
                <a:latin typeface="Arial" panose="020B0604020202020204" pitchFamily="34" charset="0"/>
                <a:cs typeface="Arial" panose="020B0604020202020204" pitchFamily="34" charset="0"/>
              </a:rPr>
              <a:t> you will need to open your copy of the test and then click on the </a:t>
            </a:r>
            <a:r>
              <a:rPr lang="en-US" b="1" dirty="0">
                <a:latin typeface="Arial" panose="020B0604020202020204" pitchFamily="34" charset="0"/>
                <a:cs typeface="Arial" panose="020B0604020202020204" pitchFamily="34" charset="0"/>
              </a:rPr>
              <a:t>“Response”</a:t>
            </a:r>
            <a:r>
              <a:rPr lang="en-US" dirty="0">
                <a:latin typeface="Arial" panose="020B0604020202020204" pitchFamily="34" charset="0"/>
                <a:cs typeface="Arial" panose="020B0604020202020204" pitchFamily="34" charset="0"/>
              </a:rPr>
              <a:t> item on the page.</a:t>
            </a:r>
          </a:p>
        </p:txBody>
      </p:sp>
      <p:sp>
        <p:nvSpPr>
          <p:cNvPr id="4" name="Slide Number Placeholder 3"/>
          <p:cNvSpPr>
            <a:spLocks noGrp="1"/>
          </p:cNvSpPr>
          <p:nvPr>
            <p:ph type="sldNum" sz="quarter" idx="10"/>
          </p:nvPr>
        </p:nvSpPr>
        <p:spPr/>
        <p:txBody>
          <a:bodyPr/>
          <a:lstStyle/>
          <a:p>
            <a:fld id="{3545BD42-980D-744B-92F5-F9BFE4DB3F6C}" type="slidenum">
              <a:rPr lang="en-US" smtClean="0"/>
              <a:t>18</a:t>
            </a:fld>
            <a:endParaRPr lang="en-US"/>
          </a:p>
        </p:txBody>
      </p:sp>
    </p:spTree>
    <p:extLst>
      <p:ext uri="{BB962C8B-B14F-4D97-AF65-F5344CB8AC3E}">
        <p14:creationId xmlns:p14="http://schemas.microsoft.com/office/powerpoint/2010/main" val="157509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ea typeface="ＭＳ Ｐゴシック" charset="0"/>
                <a:cs typeface="Arial" panose="020B0604020202020204" pitchFamily="34" charset="0"/>
              </a:rPr>
              <a:t>If you open the </a:t>
            </a:r>
            <a:r>
              <a:rPr lang="en-US" sz="1300" b="1" dirty="0">
                <a:latin typeface="Arial" panose="020B0604020202020204" pitchFamily="34" charset="0"/>
                <a:ea typeface="ＭＳ Ｐゴシック" charset="0"/>
                <a:cs typeface="Arial" panose="020B0604020202020204" pitchFamily="34" charset="0"/>
              </a:rPr>
              <a:t>Responses</a:t>
            </a:r>
            <a:r>
              <a:rPr lang="en-US" sz="1300" dirty="0">
                <a:latin typeface="Arial" panose="020B0604020202020204" pitchFamily="34" charset="0"/>
                <a:ea typeface="ＭＳ Ｐゴシック" charset="0"/>
                <a:cs typeface="Arial" panose="020B0604020202020204" pitchFamily="34" charset="0"/>
              </a:rPr>
              <a:t> tab above, you can view test data. “</a:t>
            </a:r>
            <a:r>
              <a:rPr lang="en-US" sz="1300" b="1" dirty="0">
                <a:latin typeface="Arial" panose="020B0604020202020204" pitchFamily="34" charset="0"/>
                <a:ea typeface="ＭＳ Ｐゴシック" charset="0"/>
                <a:cs typeface="Arial" panose="020B0604020202020204" pitchFamily="34" charset="0"/>
              </a:rPr>
              <a:t>Summary” </a:t>
            </a:r>
            <a:r>
              <a:rPr lang="en-US" sz="1300" dirty="0">
                <a:latin typeface="Arial" panose="020B0604020202020204" pitchFamily="34" charset="0"/>
                <a:ea typeface="ＭＳ Ｐゴシック" charset="0"/>
                <a:cs typeface="Arial" panose="020B0604020202020204" pitchFamily="34" charset="0"/>
              </a:rPr>
              <a:t>provides the average, median, and range of all the scores. “</a:t>
            </a:r>
            <a:r>
              <a:rPr lang="en-US" b="1" dirty="0">
                <a:latin typeface="Arial" panose="020B0604020202020204" pitchFamily="34" charset="0"/>
                <a:cs typeface="Arial" panose="020B0604020202020204" pitchFamily="34" charset="0"/>
              </a:rPr>
              <a:t>Question” </a:t>
            </a:r>
            <a:r>
              <a:rPr lang="en-US" dirty="0">
                <a:latin typeface="Arial" panose="020B0604020202020204" pitchFamily="34" charset="0"/>
                <a:cs typeface="Arial" panose="020B0604020202020204" pitchFamily="34" charset="0"/>
              </a:rPr>
              <a:t>will tell you which questions gave the students the most trouble. This option will be useful to help focus some of your teaching on more complicated information.</a:t>
            </a:r>
            <a:r>
              <a:rPr lang="en-US" sz="1300" dirty="0">
                <a:latin typeface="Arial" panose="020B0604020202020204" pitchFamily="34" charset="0"/>
                <a:ea typeface="ＭＳ Ｐゴシック" charset="0"/>
                <a:cs typeface="Arial" panose="020B0604020202020204" pitchFamily="34" charset="0"/>
              </a:rPr>
              <a:t> </a:t>
            </a:r>
            <a:r>
              <a:rPr lang="en-US" sz="1300" b="1" dirty="0">
                <a:latin typeface="Arial" panose="020B0604020202020204" pitchFamily="34" charset="0"/>
                <a:ea typeface="ＭＳ Ｐゴシック" charset="0"/>
                <a:cs typeface="Arial" panose="020B0604020202020204" pitchFamily="34" charset="0"/>
              </a:rPr>
              <a:t>“Individual”</a:t>
            </a:r>
            <a:r>
              <a:rPr lang="en-US" sz="1300" dirty="0">
                <a:latin typeface="Arial" panose="020B0604020202020204" pitchFamily="34" charset="0"/>
                <a:ea typeface="ＭＳ Ｐゴシック" charset="0"/>
                <a:cs typeface="Arial" panose="020B0604020202020204" pitchFamily="34" charset="0"/>
              </a:rPr>
              <a:t> will provide you each student’s individual score by email address.</a:t>
            </a:r>
          </a:p>
          <a:p>
            <a:endParaRPr lang="en-US" sz="1300" dirty="0">
              <a:latin typeface="Arial" panose="020B0604020202020204" pitchFamily="34" charset="0"/>
              <a:ea typeface="ＭＳ Ｐゴシック" charset="0"/>
              <a:cs typeface="Arial" panose="020B0604020202020204" pitchFamily="34" charset="0"/>
            </a:endParaRPr>
          </a:p>
          <a:p>
            <a:r>
              <a:rPr lang="en-US" sz="1300" dirty="0">
                <a:latin typeface="Arial" panose="020B0604020202020204" pitchFamily="34" charset="0"/>
                <a:ea typeface="ＭＳ Ｐゴシック" charset="0"/>
                <a:cs typeface="Arial" panose="020B0604020202020204" pitchFamily="34" charset="0"/>
              </a:rPr>
              <a:t>Once a student submits their test, you will begin to see their scores appear on the “Results” in the </a:t>
            </a:r>
            <a:br>
              <a:rPr lang="en-US" sz="1300" dirty="0">
                <a:latin typeface="Arial" panose="020B0604020202020204" pitchFamily="34" charset="0"/>
                <a:ea typeface="ＭＳ Ｐゴシック" charset="0"/>
                <a:cs typeface="Arial" panose="020B0604020202020204" pitchFamily="34" charset="0"/>
              </a:rPr>
            </a:br>
            <a:r>
              <a:rPr lang="en-US" sz="1300" dirty="0">
                <a:latin typeface="Arial" panose="020B0604020202020204" pitchFamily="34" charset="0"/>
                <a:ea typeface="ＭＳ Ｐゴシック" charset="0"/>
                <a:cs typeface="Arial" panose="020B0604020202020204" pitchFamily="34" charset="0"/>
              </a:rPr>
              <a:t>“Summary” section. As you scroll down you will see the list of students and their test score. You will need to email the student to inform him or her of the results.  The results are not automatically returned to the students.  To do so is to also allow a copy of the test to remain in their email. This is to be avoided for test security reasons.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19</a:t>
            </a:fld>
            <a:endParaRPr lang="en-US"/>
          </a:p>
        </p:txBody>
      </p:sp>
    </p:spTree>
    <p:extLst>
      <p:ext uri="{BB962C8B-B14F-4D97-AF65-F5344CB8AC3E}">
        <p14:creationId xmlns:p14="http://schemas.microsoft.com/office/powerpoint/2010/main" val="245783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Arial" charset="0"/>
                <a:ea typeface="ＭＳ Ｐゴシック" charset="0"/>
              </a:rPr>
              <a:t>The E-Directorate version of the exam includes your state’s required questions. </a:t>
            </a:r>
          </a:p>
          <a:p>
            <a:endParaRPr lang="en-US" sz="1300" b="1" dirty="0">
              <a:latin typeface="Arial" charset="0"/>
              <a:ea typeface="ＭＳ Ｐゴシック" charset="0"/>
            </a:endParaRPr>
          </a:p>
          <a:p>
            <a:r>
              <a:rPr lang="en-US" sz="1300" b="1" dirty="0">
                <a:latin typeface="Arial" charset="0"/>
                <a:ea typeface="ＭＳ Ｐゴシック" charset="0"/>
              </a:rPr>
              <a:t>The first step toward using the exam with your students is to get the exam copy off the E-Dir Google Drive shared file and then place the copy into your own drive folder. If you do not do this first step, your version will also be on the E-Dir drive possible replacing the original test. That is to be avoided. It is very important that once you receive the exam you</a:t>
            </a:r>
          </a:p>
          <a:p>
            <a:pPr marL="285750" indent="-285750">
              <a:buFont typeface="Arial" panose="020B0604020202020204" pitchFamily="34" charset="0"/>
              <a:buChar char="•"/>
            </a:pPr>
            <a:r>
              <a:rPr lang="en-US" sz="1300" b="1" dirty="0">
                <a:latin typeface="Arial" charset="0"/>
                <a:ea typeface="ＭＳ Ｐゴシック" charset="0"/>
              </a:rPr>
              <a:t>Make a copy AND </a:t>
            </a:r>
          </a:p>
          <a:p>
            <a:pPr marL="285750" indent="-285750">
              <a:buFont typeface="Arial" panose="020B0604020202020204" pitchFamily="34" charset="0"/>
              <a:buChar char="•"/>
            </a:pPr>
            <a:r>
              <a:rPr lang="en-US" sz="1300" b="1" dirty="0">
                <a:latin typeface="Arial" charset="0"/>
                <a:ea typeface="ＭＳ Ｐゴシック" charset="0"/>
              </a:rPr>
              <a:t>rename your local copy </a:t>
            </a:r>
          </a:p>
          <a:p>
            <a:pPr marL="285750" indent="-285750">
              <a:buFont typeface="Arial" panose="020B0604020202020204" pitchFamily="34" charset="0"/>
              <a:buChar char="•"/>
            </a:pPr>
            <a:r>
              <a:rPr lang="en-US" sz="1300" b="1" dirty="0">
                <a:latin typeface="Arial" charset="0"/>
                <a:ea typeface="ＭＳ Ｐゴシック" charset="0"/>
              </a:rPr>
              <a:t>Drag your renamed copy from your ‘Shared with Me” folder into your “My Drive” folder. You can now remove the test in the “Shared with Me” folder.</a:t>
            </a:r>
          </a:p>
          <a:p>
            <a:pPr marL="285750" indent="-285750">
              <a:buFont typeface="Arial" panose="020B0604020202020204" pitchFamily="34" charset="0"/>
              <a:buChar char="•"/>
            </a:pPr>
            <a:r>
              <a:rPr lang="en-US" sz="1300" b="1" dirty="0">
                <a:latin typeface="Arial" charset="0"/>
                <a:ea typeface="ＭＳ Ｐゴシック" charset="0"/>
              </a:rPr>
              <a:t>DO NOT EDIT, REMOVE, PERSONALIZE, OR CHANGE ANY SETTINGS on the exam. </a:t>
            </a:r>
          </a:p>
          <a:p>
            <a:endParaRPr lang="en-US" sz="1300" b="1" dirty="0">
              <a:latin typeface="Arial" charset="0"/>
              <a:ea typeface="ＭＳ Ｐゴシック" charset="0"/>
            </a:endParaRPr>
          </a:p>
          <a:p>
            <a:r>
              <a:rPr lang="en-US" sz="1300" b="1" dirty="0">
                <a:latin typeface="Arial" charset="0"/>
                <a:ea typeface="ＭＳ Ｐゴシック" charset="0"/>
              </a:rPr>
              <a:t>If you do not do the above steps, any potential edits you make will simultaneously be made to the master test on the E-Directorate copy because they reside in a shared environment. The purpose of Google Drive is to allow many people to see and edit documents together. We do not want that to happen to the core exam, so it’s very important to copy the exam to your google drive following the above directions.</a:t>
            </a:r>
            <a:endParaRPr lang="en-US" sz="1300" b="1" dirty="0"/>
          </a:p>
        </p:txBody>
      </p:sp>
      <p:sp>
        <p:nvSpPr>
          <p:cNvPr id="4" name="Slide Number Placeholder 3"/>
          <p:cNvSpPr>
            <a:spLocks noGrp="1"/>
          </p:cNvSpPr>
          <p:nvPr>
            <p:ph type="sldNum" sz="quarter" idx="10"/>
          </p:nvPr>
        </p:nvSpPr>
        <p:spPr/>
        <p:txBody>
          <a:bodyPr/>
          <a:lstStyle/>
          <a:p>
            <a:fld id="{3545BD42-980D-744B-92F5-F9BFE4DB3F6C}" type="slidenum">
              <a:rPr lang="en-US" smtClean="0"/>
              <a:t>2</a:t>
            </a:fld>
            <a:endParaRPr lang="en-US"/>
          </a:p>
        </p:txBody>
      </p:sp>
    </p:spTree>
    <p:extLst>
      <p:ext uri="{BB962C8B-B14F-4D97-AF65-F5344CB8AC3E}">
        <p14:creationId xmlns:p14="http://schemas.microsoft.com/office/powerpoint/2010/main" val="395041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ea typeface="ＭＳ Ｐゴシック" charset="0"/>
                <a:cs typeface="Arial" panose="020B0604020202020204" pitchFamily="34" charset="0"/>
              </a:rPr>
              <a:t>Thank you for your attention.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20</a:t>
            </a:fld>
            <a:endParaRPr lang="en-US"/>
          </a:p>
        </p:txBody>
      </p:sp>
    </p:spTree>
    <p:extLst>
      <p:ext uri="{BB962C8B-B14F-4D97-AF65-F5344CB8AC3E}">
        <p14:creationId xmlns:p14="http://schemas.microsoft.com/office/powerpoint/2010/main" val="382455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Arial" charset="0"/>
                <a:ea typeface="ＭＳ Ｐゴシック" charset="0"/>
              </a:rPr>
              <a:t>This step may be obvious, but make sure you are using Google as your search engine, not Yahoo, Bing, or other start pages. The Browser does not matter. You can use Chrome, Safari, IE, etc. as the browser, but your start page needs to be Google.  </a:t>
            </a:r>
            <a:endParaRPr lang="en-US" sz="1300" b="1" dirty="0"/>
          </a:p>
        </p:txBody>
      </p:sp>
      <p:sp>
        <p:nvSpPr>
          <p:cNvPr id="4" name="Slide Number Placeholder 3"/>
          <p:cNvSpPr>
            <a:spLocks noGrp="1"/>
          </p:cNvSpPr>
          <p:nvPr>
            <p:ph type="sldNum" sz="quarter" idx="10"/>
          </p:nvPr>
        </p:nvSpPr>
        <p:spPr/>
        <p:txBody>
          <a:bodyPr/>
          <a:lstStyle/>
          <a:p>
            <a:fld id="{3545BD42-980D-744B-92F5-F9BFE4DB3F6C}" type="slidenum">
              <a:rPr lang="en-US" smtClean="0"/>
              <a:t>3</a:t>
            </a:fld>
            <a:endParaRPr lang="en-US"/>
          </a:p>
        </p:txBody>
      </p:sp>
    </p:spTree>
    <p:extLst>
      <p:ext uri="{BB962C8B-B14F-4D97-AF65-F5344CB8AC3E}">
        <p14:creationId xmlns:p14="http://schemas.microsoft.com/office/powerpoint/2010/main" val="197784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Open your Gmail account. You should see this screen. Click on the box of dots circled at the upper right side of your screen. It will open the selection of Google Apps available. </a:t>
            </a:r>
          </a:p>
        </p:txBody>
      </p:sp>
      <p:sp>
        <p:nvSpPr>
          <p:cNvPr id="4" name="Slide Number Placeholder 3"/>
          <p:cNvSpPr>
            <a:spLocks noGrp="1"/>
          </p:cNvSpPr>
          <p:nvPr>
            <p:ph type="sldNum" sz="quarter" idx="10"/>
          </p:nvPr>
        </p:nvSpPr>
        <p:spPr/>
        <p:txBody>
          <a:bodyPr/>
          <a:lstStyle/>
          <a:p>
            <a:fld id="{3545BD42-980D-744B-92F5-F9BFE4DB3F6C}" type="slidenum">
              <a:rPr lang="en-US" smtClean="0"/>
              <a:t>4</a:t>
            </a:fld>
            <a:endParaRPr lang="en-US"/>
          </a:p>
        </p:txBody>
      </p:sp>
    </p:spTree>
    <p:extLst>
      <p:ext uri="{BB962C8B-B14F-4D97-AF65-F5344CB8AC3E}">
        <p14:creationId xmlns:p14="http://schemas.microsoft.com/office/powerpoint/2010/main" val="415714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Click on your Google Drive icon. </a:t>
            </a:r>
            <a:r>
              <a:rPr lang="en-US" sz="1200" b="1" dirty="0">
                <a:solidFill>
                  <a:srgbClr val="FF0000"/>
                </a:solidFill>
                <a:latin typeface="Arial" charset="0"/>
                <a:ea typeface="ＭＳ Ｐゴシック" charset="0"/>
              </a:rPr>
              <a:t>When you receive the email with the test, do not download the test directly from that email. Go to your Google Drive in this location and open it. You will see the test in the “Shared with Me” Folder in the drive itself.</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5</a:t>
            </a:fld>
            <a:endParaRPr lang="en-US"/>
          </a:p>
        </p:txBody>
      </p:sp>
    </p:spTree>
    <p:extLst>
      <p:ext uri="{BB962C8B-B14F-4D97-AF65-F5344CB8AC3E}">
        <p14:creationId xmlns:p14="http://schemas.microsoft.com/office/powerpoint/2010/main" val="22132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In “Shared with Me” you should see the test. </a:t>
            </a:r>
            <a:r>
              <a:rPr lang="en-US" sz="1200" b="1" dirty="0">
                <a:solidFill>
                  <a:srgbClr val="FF0000"/>
                </a:solidFill>
              </a:rPr>
              <a:t>Drag the test into the “My Drive” file.</a:t>
            </a:r>
            <a:r>
              <a:rPr lang="en-US" sz="1200" b="1" dirty="0"/>
              <a:t>  </a:t>
            </a:r>
            <a:r>
              <a:rPr lang="en-US" sz="1200" b="0" dirty="0"/>
              <a:t>Then click on “My Drive” and you should see it.  You will still need to rename it to avoid the E-Directorate Master copy getting your edits later. It is important to understand that you will not “download” a document in the traditional manner. Google Drive was established for several people to “share” and edit documents simultaneously. Because of this </a:t>
            </a:r>
            <a:r>
              <a:rPr lang="en-US" sz="1200" b="1" dirty="0"/>
              <a:t>you MUST copy the document and then RENAME it in your folder; otherwise, all your changes will appear on everyone else’s document.</a:t>
            </a:r>
          </a:p>
        </p:txBody>
      </p:sp>
      <p:sp>
        <p:nvSpPr>
          <p:cNvPr id="4" name="Slide Number Placeholder 3"/>
          <p:cNvSpPr>
            <a:spLocks noGrp="1"/>
          </p:cNvSpPr>
          <p:nvPr>
            <p:ph type="sldNum" sz="quarter" idx="10"/>
          </p:nvPr>
        </p:nvSpPr>
        <p:spPr/>
        <p:txBody>
          <a:bodyPr/>
          <a:lstStyle/>
          <a:p>
            <a:fld id="{3545BD42-980D-744B-92F5-F9BFE4DB3F6C}" type="slidenum">
              <a:rPr lang="en-US" smtClean="0"/>
              <a:t>6</a:t>
            </a:fld>
            <a:endParaRPr lang="en-US"/>
          </a:p>
        </p:txBody>
      </p:sp>
    </p:spTree>
    <p:extLst>
      <p:ext uri="{BB962C8B-B14F-4D97-AF65-F5344CB8AC3E}">
        <p14:creationId xmlns:p14="http://schemas.microsoft.com/office/powerpoint/2010/main" val="196769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To make a copy and rename your test,  right-click on the test to open Options. First Choose </a:t>
            </a:r>
            <a:r>
              <a:rPr lang="en-US" sz="1200" b="1" dirty="0"/>
              <a:t>“Make a Copy.”  </a:t>
            </a:r>
            <a:r>
              <a:rPr lang="en-US" sz="1200" b="0" dirty="0"/>
              <a:t>When you see the copy of the test, right click on the copy then choose </a:t>
            </a:r>
            <a:r>
              <a:rPr lang="en-US" sz="1200" b="1" dirty="0"/>
              <a:t>“Rename” </a:t>
            </a:r>
            <a:r>
              <a:rPr lang="en-US" sz="1200" b="0" dirty="0"/>
              <a:t>and rename your test to avoid duplication of your edits onto the E-Dir. master copy.  Once renamed, you can now edit and customize your test. You can also click on the original test and choose “Remove” which leaves only your renamed copy in your drive.</a:t>
            </a:r>
          </a:p>
        </p:txBody>
      </p:sp>
      <p:sp>
        <p:nvSpPr>
          <p:cNvPr id="4" name="Slide Number Placeholder 3"/>
          <p:cNvSpPr>
            <a:spLocks noGrp="1"/>
          </p:cNvSpPr>
          <p:nvPr>
            <p:ph type="sldNum" sz="quarter" idx="10"/>
          </p:nvPr>
        </p:nvSpPr>
        <p:spPr/>
        <p:txBody>
          <a:bodyPr/>
          <a:lstStyle/>
          <a:p>
            <a:fld id="{3545BD42-980D-744B-92F5-F9BFE4DB3F6C}" type="slidenum">
              <a:rPr lang="en-US" smtClean="0"/>
              <a:t>7</a:t>
            </a:fld>
            <a:endParaRPr lang="en-US"/>
          </a:p>
        </p:txBody>
      </p:sp>
    </p:spTree>
    <p:extLst>
      <p:ext uri="{BB962C8B-B14F-4D97-AF65-F5344CB8AC3E}">
        <p14:creationId xmlns:p14="http://schemas.microsoft.com/office/powerpoint/2010/main" val="140156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ea typeface="ＭＳ Ｐゴシック" charset="0"/>
                <a:cs typeface="ＭＳ Ｐゴシック" charset="0"/>
              </a:rPr>
              <a:t>Unlike a Word document, any changes made to Google Forms is automatically saved to the document. </a:t>
            </a:r>
            <a:r>
              <a:rPr lang="en-US" sz="1300" b="1" dirty="0">
                <a:latin typeface="Arial" charset="0"/>
                <a:ea typeface="ＭＳ Ｐゴシック" charset="0"/>
                <a:cs typeface="ＭＳ Ｐゴシック" charset="0"/>
              </a:rPr>
              <a:t>There is no delete nor “undo</a:t>
            </a:r>
            <a:r>
              <a:rPr lang="en-US" sz="1300" dirty="0">
                <a:latin typeface="Arial" charset="0"/>
                <a:ea typeface="ＭＳ Ｐゴシック" charset="0"/>
                <a:cs typeface="ＭＳ Ｐゴシック" charset="0"/>
              </a:rPr>
              <a:t>.” Once you begin to play with the questions, you will have to rewrite it to put it back to its original version. You should not actually change or add anything to this test or its settings. Especially DO NOT DELETE  student Email Address or you will not see their test results!</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8</a:t>
            </a:fld>
            <a:endParaRPr lang="en-US"/>
          </a:p>
        </p:txBody>
      </p:sp>
    </p:spTree>
    <p:extLst>
      <p:ext uri="{BB962C8B-B14F-4D97-AF65-F5344CB8AC3E}">
        <p14:creationId xmlns:p14="http://schemas.microsoft.com/office/powerpoint/2010/main" val="371367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charset="0"/>
                <a:ea typeface="ＭＳ Ｐゴシック" charset="0"/>
                <a:cs typeface="ＭＳ Ｐゴシック" charset="0"/>
              </a:rPr>
              <a:t>The “Send” button on the upper right of the test is what allows you to send the test to students.</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9</a:t>
            </a:fld>
            <a:endParaRPr lang="en-US"/>
          </a:p>
        </p:txBody>
      </p:sp>
    </p:spTree>
    <p:extLst>
      <p:ext uri="{BB962C8B-B14F-4D97-AF65-F5344CB8AC3E}">
        <p14:creationId xmlns:p14="http://schemas.microsoft.com/office/powerpoint/2010/main" val="51765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E398-904D-4D06-89C2-2E91F92CAA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4C6625-5E42-4CE0-88C1-FC58EB3DD1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gregory.fonzeno@cgauxnet.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391400" cy="1828800"/>
          </a:xfrm>
        </p:spPr>
        <p:txBody>
          <a:bodyPr/>
          <a:lstStyle/>
          <a:p>
            <a:pPr algn="l"/>
            <a:r>
              <a:rPr lang="en-US" sz="3200" dirty="0">
                <a:solidFill>
                  <a:srgbClr val="0000FF"/>
                </a:solidFill>
              </a:rPr>
              <a:t>Using Google Forms for Virtual Class Tests: </a:t>
            </a:r>
            <a:br>
              <a:rPr lang="en-US" sz="3200" dirty="0">
                <a:solidFill>
                  <a:srgbClr val="0000FF"/>
                </a:solidFill>
              </a:rPr>
            </a:br>
            <a:r>
              <a:rPr lang="en-US" sz="3200" dirty="0">
                <a:solidFill>
                  <a:srgbClr val="0000FF"/>
                </a:solidFill>
              </a:rPr>
              <a:t>	Copy and Rename, </a:t>
            </a:r>
            <a:br>
              <a:rPr lang="en-US" sz="3200" dirty="0">
                <a:solidFill>
                  <a:srgbClr val="0000FF"/>
                </a:solidFill>
              </a:rPr>
            </a:br>
            <a:r>
              <a:rPr lang="en-US" sz="3200" dirty="0">
                <a:solidFill>
                  <a:srgbClr val="0000FF"/>
                </a:solidFill>
              </a:rPr>
              <a:t>	Send to Students, and 	View Scores</a:t>
            </a:r>
          </a:p>
        </p:txBody>
      </p:sp>
      <p:pic>
        <p:nvPicPr>
          <p:cNvPr id="6" name="Picture 5">
            <a:extLst>
              <a:ext uri="{FF2B5EF4-FFF2-40B4-BE49-F238E27FC236}">
                <a16:creationId xmlns:a16="http://schemas.microsoft.com/office/drawing/2014/main" id="{DE2578D8-B9C1-7645-8F45-C6F794673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599" y="3276600"/>
            <a:ext cx="2667001" cy="2667001"/>
          </a:xfrm>
          <a:prstGeom prst="rect">
            <a:avLst/>
          </a:prstGeom>
        </p:spPr>
      </p:pic>
    </p:spTree>
    <p:extLst>
      <p:ext uri="{BB962C8B-B14F-4D97-AF65-F5344CB8AC3E}">
        <p14:creationId xmlns:p14="http://schemas.microsoft.com/office/powerpoint/2010/main" val="372054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Sending the Test</a:t>
            </a:r>
            <a:br>
              <a:rPr lang="en-US" sz="3200" u="sng" dirty="0">
                <a:solidFill>
                  <a:srgbClr val="0000FF"/>
                </a:solidFill>
              </a:rPr>
            </a:br>
            <a:r>
              <a:rPr lang="en-US" sz="3200" u="sng" dirty="0">
                <a:solidFill>
                  <a:srgbClr val="0000FF"/>
                </a:solidFill>
              </a:rPr>
              <a:t>Using Chat Messaging</a:t>
            </a:r>
          </a:p>
        </p:txBody>
      </p:sp>
      <p:pic>
        <p:nvPicPr>
          <p:cNvPr id="16" name="Content Placeholder 15">
            <a:extLst>
              <a:ext uri="{FF2B5EF4-FFF2-40B4-BE49-F238E27FC236}">
                <a16:creationId xmlns:a16="http://schemas.microsoft.com/office/drawing/2014/main" id="{1E9BFE21-3B59-4649-9E46-6638FBD432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799" y="1120735"/>
            <a:ext cx="8386409" cy="5203865"/>
          </a:xfrm>
        </p:spPr>
      </p:pic>
    </p:spTree>
    <p:extLst>
      <p:ext uri="{BB962C8B-B14F-4D97-AF65-F5344CB8AC3E}">
        <p14:creationId xmlns:p14="http://schemas.microsoft.com/office/powerpoint/2010/main" val="123362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dirty="0">
                <a:solidFill>
                  <a:srgbClr val="0000FF"/>
                </a:solidFill>
              </a:rPr>
              <a:t>       </a:t>
            </a:r>
            <a:r>
              <a:rPr lang="en-US" sz="3200" u="sng" dirty="0">
                <a:solidFill>
                  <a:srgbClr val="0000FF"/>
                </a:solidFill>
              </a:rPr>
              <a:t>Sending the Test Using Chat</a:t>
            </a:r>
          </a:p>
        </p:txBody>
      </p:sp>
      <p:pic>
        <p:nvPicPr>
          <p:cNvPr id="9" name="Content Placeholder 8" descr="Graphical user interface, text, application&#10;&#10;Description automatically generated">
            <a:extLst>
              <a:ext uri="{FF2B5EF4-FFF2-40B4-BE49-F238E27FC236}">
                <a16:creationId xmlns:a16="http://schemas.microsoft.com/office/drawing/2014/main" id="{2E99EB0C-AF99-884E-B496-5DFB61D84A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061" y="1108543"/>
            <a:ext cx="8202329" cy="4835057"/>
          </a:xfrm>
        </p:spPr>
      </p:pic>
    </p:spTree>
    <p:extLst>
      <p:ext uri="{BB962C8B-B14F-4D97-AF65-F5344CB8AC3E}">
        <p14:creationId xmlns:p14="http://schemas.microsoft.com/office/powerpoint/2010/main" val="234172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dirty="0">
                <a:solidFill>
                  <a:srgbClr val="0000FF"/>
                </a:solidFill>
              </a:rPr>
              <a:t>       </a:t>
            </a:r>
            <a:r>
              <a:rPr lang="en-US" sz="3200" u="sng" dirty="0">
                <a:solidFill>
                  <a:srgbClr val="0000FF"/>
                </a:solidFill>
              </a:rPr>
              <a:t>Sending the Test Using Chat</a:t>
            </a:r>
          </a:p>
        </p:txBody>
      </p:sp>
      <p:pic>
        <p:nvPicPr>
          <p:cNvPr id="4" name="Picture 3" descr="Graphical user interface&#10;&#10;Description automatically generated">
            <a:extLst>
              <a:ext uri="{FF2B5EF4-FFF2-40B4-BE49-F238E27FC236}">
                <a16:creationId xmlns:a16="http://schemas.microsoft.com/office/drawing/2014/main" id="{6CE900B4-76A1-FE4F-847C-63E8E295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64" y="1047505"/>
            <a:ext cx="8144472" cy="5048495"/>
          </a:xfrm>
          <a:prstGeom prst="rect">
            <a:avLst/>
          </a:prstGeom>
        </p:spPr>
      </p:pic>
    </p:spTree>
    <p:extLst>
      <p:ext uri="{BB962C8B-B14F-4D97-AF65-F5344CB8AC3E}">
        <p14:creationId xmlns:p14="http://schemas.microsoft.com/office/powerpoint/2010/main" val="76644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dirty="0">
                <a:solidFill>
                  <a:srgbClr val="0000FF"/>
                </a:solidFill>
              </a:rPr>
              <a:t>       </a:t>
            </a:r>
            <a:r>
              <a:rPr lang="en-US" sz="3200" u="sng" dirty="0">
                <a:solidFill>
                  <a:srgbClr val="0000FF"/>
                </a:solidFill>
              </a:rPr>
              <a:t>Sending the Test Using Chat</a:t>
            </a:r>
          </a:p>
        </p:txBody>
      </p:sp>
      <p:pic>
        <p:nvPicPr>
          <p:cNvPr id="5" name="Picture 4" descr="A screenshot of a computer&#10;&#10;Description automatically generated with medium confidence">
            <a:extLst>
              <a:ext uri="{FF2B5EF4-FFF2-40B4-BE49-F238E27FC236}">
                <a16:creationId xmlns:a16="http://schemas.microsoft.com/office/drawing/2014/main" id="{1FC30FFD-FAE3-204E-94E2-9F0DC472F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08542"/>
            <a:ext cx="7426560" cy="5216058"/>
          </a:xfrm>
          <a:prstGeom prst="rect">
            <a:avLst/>
          </a:prstGeom>
        </p:spPr>
      </p:pic>
    </p:spTree>
    <p:extLst>
      <p:ext uri="{BB962C8B-B14F-4D97-AF65-F5344CB8AC3E}">
        <p14:creationId xmlns:p14="http://schemas.microsoft.com/office/powerpoint/2010/main" val="265570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Student View</a:t>
            </a:r>
          </a:p>
        </p:txBody>
      </p:sp>
      <p:pic>
        <p:nvPicPr>
          <p:cNvPr id="7" name="Content Placeholder 6">
            <a:extLst>
              <a:ext uri="{FF2B5EF4-FFF2-40B4-BE49-F238E27FC236}">
                <a16:creationId xmlns:a16="http://schemas.microsoft.com/office/drawing/2014/main" id="{D40D5D42-3693-964B-9C99-692CD62CD2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978" y="914400"/>
            <a:ext cx="7772400" cy="4876800"/>
          </a:xfrm>
        </p:spPr>
      </p:pic>
    </p:spTree>
    <p:extLst>
      <p:ext uri="{BB962C8B-B14F-4D97-AF65-F5344CB8AC3E}">
        <p14:creationId xmlns:p14="http://schemas.microsoft.com/office/powerpoint/2010/main" val="383196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Student Test Screen</a:t>
            </a:r>
          </a:p>
        </p:txBody>
      </p:sp>
      <p:pic>
        <p:nvPicPr>
          <p:cNvPr id="6" name="Content Placeholder 5">
            <a:extLst>
              <a:ext uri="{FF2B5EF4-FFF2-40B4-BE49-F238E27FC236}">
                <a16:creationId xmlns:a16="http://schemas.microsoft.com/office/drawing/2014/main" id="{72083BF0-6FAF-A848-8411-3AED79DD27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914400"/>
            <a:ext cx="7042908" cy="5368457"/>
          </a:xfrm>
        </p:spPr>
      </p:pic>
    </p:spTree>
    <p:extLst>
      <p:ext uri="{BB962C8B-B14F-4D97-AF65-F5344CB8AC3E}">
        <p14:creationId xmlns:p14="http://schemas.microsoft.com/office/powerpoint/2010/main" val="18214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Submit Test</a:t>
            </a:r>
          </a:p>
        </p:txBody>
      </p:sp>
      <p:pic>
        <p:nvPicPr>
          <p:cNvPr id="8" name="Content Placeholder 7">
            <a:extLst>
              <a:ext uri="{FF2B5EF4-FFF2-40B4-BE49-F238E27FC236}">
                <a16:creationId xmlns:a16="http://schemas.microsoft.com/office/drawing/2014/main" id="{2DD69A9E-01E9-9D4F-829A-7392BD3FC0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9901" y="914400"/>
            <a:ext cx="5984899" cy="5361498"/>
          </a:xfrm>
        </p:spPr>
      </p:pic>
    </p:spTree>
    <p:extLst>
      <p:ext uri="{BB962C8B-B14F-4D97-AF65-F5344CB8AC3E}">
        <p14:creationId xmlns:p14="http://schemas.microsoft.com/office/powerpoint/2010/main" val="308053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Student Receipt </a:t>
            </a:r>
          </a:p>
        </p:txBody>
      </p:sp>
      <p:pic>
        <p:nvPicPr>
          <p:cNvPr id="6" name="Content Placeholder 5">
            <a:extLst>
              <a:ext uri="{FF2B5EF4-FFF2-40B4-BE49-F238E27FC236}">
                <a16:creationId xmlns:a16="http://schemas.microsoft.com/office/drawing/2014/main" id="{6AE4027C-5DD2-8D4B-8F41-0844F7E60A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978" y="1295400"/>
            <a:ext cx="7820422" cy="3352800"/>
          </a:xfrm>
        </p:spPr>
      </p:pic>
    </p:spTree>
    <p:extLst>
      <p:ext uri="{BB962C8B-B14F-4D97-AF65-F5344CB8AC3E}">
        <p14:creationId xmlns:p14="http://schemas.microsoft.com/office/powerpoint/2010/main" val="272927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52400"/>
            <a:ext cx="9144000" cy="1143000"/>
          </a:xfrm>
        </p:spPr>
        <p:txBody>
          <a:bodyPr/>
          <a:lstStyle/>
          <a:p>
            <a:r>
              <a:rPr lang="en-US" sz="3200" u="sng" dirty="0">
                <a:solidFill>
                  <a:srgbClr val="0000FF"/>
                </a:solidFill>
              </a:rPr>
              <a:t>Student Responses </a:t>
            </a:r>
          </a:p>
        </p:txBody>
      </p:sp>
      <p:pic>
        <p:nvPicPr>
          <p:cNvPr id="7" name="Content Placeholder 6" descr="A screenshot of a cell phone&#10;&#10;Description automatically generated">
            <a:extLst>
              <a:ext uri="{FF2B5EF4-FFF2-40B4-BE49-F238E27FC236}">
                <a16:creationId xmlns:a16="http://schemas.microsoft.com/office/drawing/2014/main" id="{0455913E-61AC-5248-952B-1ABD521E26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280" y="962025"/>
            <a:ext cx="7970520" cy="4981575"/>
          </a:xfrm>
        </p:spPr>
      </p:pic>
    </p:spTree>
    <p:extLst>
      <p:ext uri="{BB962C8B-B14F-4D97-AF65-F5344CB8AC3E}">
        <p14:creationId xmlns:p14="http://schemas.microsoft.com/office/powerpoint/2010/main" val="350683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Response Views</a:t>
            </a:r>
          </a:p>
        </p:txBody>
      </p:sp>
      <p:pic>
        <p:nvPicPr>
          <p:cNvPr id="8" name="Content Placeholder 7">
            <a:extLst>
              <a:ext uri="{FF2B5EF4-FFF2-40B4-BE49-F238E27FC236}">
                <a16:creationId xmlns:a16="http://schemas.microsoft.com/office/drawing/2014/main" id="{ED31F8F1-A2C2-FE45-9FE5-615F6EF6C9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977" y="894123"/>
            <a:ext cx="8325423" cy="5430477"/>
          </a:xfrm>
        </p:spPr>
      </p:pic>
    </p:spTree>
    <p:extLst>
      <p:ext uri="{BB962C8B-B14F-4D97-AF65-F5344CB8AC3E}">
        <p14:creationId xmlns:p14="http://schemas.microsoft.com/office/powerpoint/2010/main" val="93636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828800"/>
          </a:xfrm>
        </p:spPr>
        <p:txBody>
          <a:bodyPr/>
          <a:lstStyle/>
          <a:p>
            <a:r>
              <a:rPr lang="en-US" sz="3200" dirty="0">
                <a:solidFill>
                  <a:srgbClr val="0000FF"/>
                </a:solidFill>
              </a:rPr>
              <a:t>Using Google Forms for Online </a:t>
            </a:r>
            <a:r>
              <a:rPr lang="en-US" sz="3200">
                <a:solidFill>
                  <a:srgbClr val="0000FF"/>
                </a:solidFill>
              </a:rPr>
              <a:t>Class Testing</a:t>
            </a:r>
            <a:endParaRPr lang="en-US" sz="3200" dirty="0">
              <a:solidFill>
                <a:srgbClr val="0000FF"/>
              </a:solidFill>
            </a:endParaRPr>
          </a:p>
        </p:txBody>
      </p:sp>
      <p:sp>
        <p:nvSpPr>
          <p:cNvPr id="3" name="Content Placeholder 2"/>
          <p:cNvSpPr>
            <a:spLocks noGrp="1"/>
          </p:cNvSpPr>
          <p:nvPr>
            <p:ph idx="1"/>
          </p:nvPr>
        </p:nvSpPr>
        <p:spPr>
          <a:xfrm>
            <a:off x="1219200" y="1828800"/>
            <a:ext cx="7772400" cy="4724400"/>
          </a:xfrm>
        </p:spPr>
        <p:txBody>
          <a:bodyPr/>
          <a:lstStyle/>
          <a:p>
            <a:pPr>
              <a:buFont typeface="Arial" panose="020B0604020202020204" pitchFamily="34" charset="0"/>
              <a:buChar char="•"/>
            </a:pPr>
            <a:r>
              <a:rPr lang="en-US" b="0" dirty="0">
                <a:solidFill>
                  <a:srgbClr val="0000FF"/>
                </a:solidFill>
                <a:latin typeface="Arial" panose="020B0604020202020204" pitchFamily="34" charset="0"/>
                <a:ea typeface="+mj-ea"/>
                <a:cs typeface="Arial" panose="020B0604020202020204" pitchFamily="34" charset="0"/>
              </a:rPr>
              <a:t>The online exam was created using                                                   Google Forms and is stored on Google Drive.</a:t>
            </a:r>
          </a:p>
          <a:p>
            <a:r>
              <a:rPr lang="en-US" b="0" dirty="0">
                <a:solidFill>
                  <a:srgbClr val="0000FF"/>
                </a:solidFill>
                <a:latin typeface="Arial" panose="020B0604020202020204" pitchFamily="34" charset="0"/>
                <a:ea typeface="+mj-ea"/>
                <a:cs typeface="Arial" panose="020B0604020202020204" pitchFamily="34" charset="0"/>
              </a:rPr>
              <a:t>Each flotilla must copy and RENAME  the master template version before using the test. </a:t>
            </a:r>
          </a:p>
          <a:p>
            <a:r>
              <a:rPr lang="en-US" b="0" dirty="0">
                <a:solidFill>
                  <a:srgbClr val="FF0000"/>
                </a:solidFill>
                <a:latin typeface="Arial" panose="020B0604020202020204" pitchFamily="34" charset="0"/>
                <a:ea typeface="+mj-ea"/>
                <a:cs typeface="Arial" panose="020B0604020202020204" pitchFamily="34" charset="0"/>
              </a:rPr>
              <a:t>Flotillas MAY NOT add, delete, </a:t>
            </a:r>
            <a:r>
              <a:rPr lang="en-US" b="0">
                <a:solidFill>
                  <a:srgbClr val="FF0000"/>
                </a:solidFill>
                <a:latin typeface="Arial" panose="020B0604020202020204" pitchFamily="34" charset="0"/>
                <a:ea typeface="+mj-ea"/>
                <a:cs typeface="Arial" panose="020B0604020202020204" pitchFamily="34" charset="0"/>
              </a:rPr>
              <a:t>personalize, or </a:t>
            </a:r>
            <a:r>
              <a:rPr lang="en-US" b="0" dirty="0">
                <a:solidFill>
                  <a:srgbClr val="FF0000"/>
                </a:solidFill>
                <a:latin typeface="Arial" panose="020B0604020202020204" pitchFamily="34" charset="0"/>
                <a:ea typeface="+mj-ea"/>
                <a:cs typeface="Arial" panose="020B0604020202020204" pitchFamily="34" charset="0"/>
              </a:rPr>
              <a:t>change anything on the template or settings.</a:t>
            </a:r>
          </a:p>
          <a:p>
            <a:pPr marL="0" indent="0">
              <a:buNone/>
            </a:pPr>
            <a:endParaRPr lang="en-US" dirty="0">
              <a:solidFill>
                <a:srgbClr val="0000FF"/>
              </a:solidFill>
              <a:latin typeface="+mj-lt"/>
              <a:ea typeface="+mj-ea"/>
              <a:cs typeface="+mj-cs"/>
            </a:endParaRPr>
          </a:p>
          <a:p>
            <a:endParaRPr lang="en-US" dirty="0">
              <a:solidFill>
                <a:srgbClr val="0000FF"/>
              </a:solidFill>
              <a:latin typeface="+mj-lt"/>
              <a:ea typeface="+mj-ea"/>
              <a:cs typeface="+mj-cs"/>
            </a:endParaRPr>
          </a:p>
        </p:txBody>
      </p:sp>
    </p:spTree>
    <p:extLst>
      <p:ext uri="{BB962C8B-B14F-4D97-AF65-F5344CB8AC3E}">
        <p14:creationId xmlns:p14="http://schemas.microsoft.com/office/powerpoint/2010/main" val="339136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Thank you</a:t>
            </a:r>
          </a:p>
        </p:txBody>
      </p:sp>
      <p:pic>
        <p:nvPicPr>
          <p:cNvPr id="6" name="Content Placeholder 5">
            <a:extLst>
              <a:ext uri="{FF2B5EF4-FFF2-40B4-BE49-F238E27FC236}">
                <a16:creationId xmlns:a16="http://schemas.microsoft.com/office/drawing/2014/main" id="{CAE90EFB-9140-4542-A33D-B762656FB5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3733800"/>
            <a:ext cx="2286000" cy="2286000"/>
          </a:xfrm>
          <a:prstGeom prst="rect">
            <a:avLst/>
          </a:prstGeom>
        </p:spPr>
      </p:pic>
      <p:sp>
        <p:nvSpPr>
          <p:cNvPr id="5" name="TextBox 4">
            <a:extLst>
              <a:ext uri="{FF2B5EF4-FFF2-40B4-BE49-F238E27FC236}">
                <a16:creationId xmlns:a16="http://schemas.microsoft.com/office/drawing/2014/main" id="{F78B9662-7952-F24E-BB51-220676CC1ECE}"/>
              </a:ext>
            </a:extLst>
          </p:cNvPr>
          <p:cNvSpPr txBox="1"/>
          <p:nvPr/>
        </p:nvSpPr>
        <p:spPr>
          <a:xfrm>
            <a:off x="3335868" y="1371600"/>
            <a:ext cx="5198531" cy="2062103"/>
          </a:xfrm>
          <a:prstGeom prst="rect">
            <a:avLst/>
          </a:prstGeom>
          <a:noFill/>
        </p:spPr>
        <p:txBody>
          <a:bodyPr wrap="square" rtlCol="0">
            <a:spAutoFit/>
          </a:bodyPr>
          <a:lstStyle/>
          <a:p>
            <a:r>
              <a:rPr lang="en-US" sz="3200" b="1" dirty="0">
                <a:solidFill>
                  <a:srgbClr val="0000FF"/>
                </a:solidFill>
              </a:rPr>
              <a:t>Using Google Forms: </a:t>
            </a:r>
          </a:p>
          <a:p>
            <a:r>
              <a:rPr lang="en-US" sz="3200" b="1" dirty="0">
                <a:solidFill>
                  <a:srgbClr val="0000FF"/>
                </a:solidFill>
              </a:rPr>
              <a:t>Copy and Rename, </a:t>
            </a:r>
          </a:p>
          <a:p>
            <a:r>
              <a:rPr lang="en-US" sz="3200" b="1" dirty="0">
                <a:solidFill>
                  <a:srgbClr val="0000FF"/>
                </a:solidFill>
              </a:rPr>
              <a:t>Send Test to Students, and View Scores</a:t>
            </a:r>
            <a:endParaRPr lang="en-US" sz="3200" b="1" dirty="0"/>
          </a:p>
        </p:txBody>
      </p:sp>
      <p:sp>
        <p:nvSpPr>
          <p:cNvPr id="3" name="TextBox 2">
            <a:extLst>
              <a:ext uri="{FF2B5EF4-FFF2-40B4-BE49-F238E27FC236}">
                <a16:creationId xmlns:a16="http://schemas.microsoft.com/office/drawing/2014/main" id="{8640D311-B0F9-6C49-96E1-EEE46B8B33FF}"/>
              </a:ext>
            </a:extLst>
          </p:cNvPr>
          <p:cNvSpPr txBox="1"/>
          <p:nvPr/>
        </p:nvSpPr>
        <p:spPr>
          <a:xfrm>
            <a:off x="4440714" y="3733800"/>
            <a:ext cx="4466287" cy="2308324"/>
          </a:xfrm>
          <a:prstGeom prst="rect">
            <a:avLst/>
          </a:prstGeom>
          <a:noFill/>
        </p:spPr>
        <p:txBody>
          <a:bodyPr wrap="none" rtlCol="0">
            <a:spAutoFit/>
          </a:bodyPr>
          <a:lstStyle/>
          <a:p>
            <a:endParaRPr lang="en-US" b="1" dirty="0">
              <a:solidFill>
                <a:srgbClr val="0000FF"/>
              </a:solidFill>
            </a:endParaRPr>
          </a:p>
          <a:p>
            <a:r>
              <a:rPr lang="en-US" b="1" dirty="0">
                <a:solidFill>
                  <a:srgbClr val="0000FF"/>
                </a:solidFill>
              </a:rPr>
              <a:t>Requests for tests can be sent to:</a:t>
            </a:r>
          </a:p>
          <a:p>
            <a:r>
              <a:rPr lang="en-US" b="1" dirty="0">
                <a:solidFill>
                  <a:srgbClr val="0432FF"/>
                </a:solidFill>
                <a:hlinkClick r:id="rId4">
                  <a:extLst>
                    <a:ext uri="{A12FA001-AC4F-418D-AE19-62706E023703}">
                      <ahyp:hlinkClr xmlns:ahyp="http://schemas.microsoft.com/office/drawing/2018/hyperlinkcolor" val="tx"/>
                    </a:ext>
                  </a:extLst>
                </a:hlinkClick>
              </a:rPr>
              <a:t>gregory.fonzeno@cgauxnet.us</a:t>
            </a:r>
            <a:endParaRPr lang="en-US" b="1" dirty="0">
              <a:solidFill>
                <a:srgbClr val="0432FF"/>
              </a:solidFill>
            </a:endParaRPr>
          </a:p>
          <a:p>
            <a:endParaRPr lang="en-US" b="1" dirty="0">
              <a:solidFill>
                <a:srgbClr val="0000FF"/>
              </a:solidFill>
            </a:endParaRPr>
          </a:p>
          <a:p>
            <a:r>
              <a:rPr lang="en-US" b="1" dirty="0">
                <a:solidFill>
                  <a:srgbClr val="0000FF"/>
                </a:solidFill>
              </a:rPr>
              <a:t>Please include the state you need</a:t>
            </a:r>
          </a:p>
          <a:p>
            <a:r>
              <a:rPr lang="en-US" b="1" dirty="0">
                <a:solidFill>
                  <a:srgbClr val="0000FF"/>
                </a:solidFill>
              </a:rPr>
              <a:t> included with the exam.</a:t>
            </a:r>
            <a:endParaRPr lang="en-US" b="1" dirty="0">
              <a:solidFill>
                <a:srgbClr val="0070C0"/>
              </a:solidFill>
            </a:endParaRPr>
          </a:p>
        </p:txBody>
      </p:sp>
    </p:spTree>
    <p:extLst>
      <p:ext uri="{BB962C8B-B14F-4D97-AF65-F5344CB8AC3E}">
        <p14:creationId xmlns:p14="http://schemas.microsoft.com/office/powerpoint/2010/main" val="269452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u="sng" dirty="0">
                <a:solidFill>
                  <a:srgbClr val="0000FF"/>
                </a:solidFill>
              </a:rPr>
              <a:t>Use Google </a:t>
            </a:r>
          </a:p>
        </p:txBody>
      </p:sp>
      <p:pic>
        <p:nvPicPr>
          <p:cNvPr id="11" name="Content Placeholder 10" descr="A screenshot of a cell phone&#10;&#10;Description automatically generated">
            <a:extLst>
              <a:ext uri="{FF2B5EF4-FFF2-40B4-BE49-F238E27FC236}">
                <a16:creationId xmlns:a16="http://schemas.microsoft.com/office/drawing/2014/main" id="{FCD6C1E4-37BD-EB40-AF8B-8C83D146FF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95400"/>
            <a:ext cx="8001000" cy="3845406"/>
          </a:xfrm>
        </p:spPr>
      </p:pic>
    </p:spTree>
    <p:extLst>
      <p:ext uri="{BB962C8B-B14F-4D97-AF65-F5344CB8AC3E}">
        <p14:creationId xmlns:p14="http://schemas.microsoft.com/office/powerpoint/2010/main" val="151445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u="sng" dirty="0">
                <a:solidFill>
                  <a:srgbClr val="0000FF"/>
                </a:solidFill>
              </a:rPr>
              <a:t>Use of Google Drive</a:t>
            </a:r>
          </a:p>
        </p:txBody>
      </p:sp>
      <p:pic>
        <p:nvPicPr>
          <p:cNvPr id="4" name="Picture 3" descr="A screenshot of a cell phone&#10;&#10;Description automatically generated">
            <a:extLst>
              <a:ext uri="{FF2B5EF4-FFF2-40B4-BE49-F238E27FC236}">
                <a16:creationId xmlns:a16="http://schemas.microsoft.com/office/drawing/2014/main" id="{C49B2CA2-F7DD-6D40-BF0C-917D0D427FF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066800"/>
            <a:ext cx="8441587" cy="4889543"/>
          </a:xfrm>
          <a:prstGeom prst="rect">
            <a:avLst/>
          </a:prstGeom>
        </p:spPr>
      </p:pic>
    </p:spTree>
    <p:extLst>
      <p:ext uri="{BB962C8B-B14F-4D97-AF65-F5344CB8AC3E}">
        <p14:creationId xmlns:p14="http://schemas.microsoft.com/office/powerpoint/2010/main" val="405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u="sng" dirty="0">
                <a:solidFill>
                  <a:srgbClr val="0000FF"/>
                </a:solidFill>
              </a:rPr>
              <a:t>Use of Google Drive</a:t>
            </a:r>
          </a:p>
        </p:txBody>
      </p:sp>
      <p:pic>
        <p:nvPicPr>
          <p:cNvPr id="4" name="Picture 3">
            <a:extLst>
              <a:ext uri="{FF2B5EF4-FFF2-40B4-BE49-F238E27FC236}">
                <a16:creationId xmlns:a16="http://schemas.microsoft.com/office/drawing/2014/main" id="{DFEEEFD3-CDB1-9541-8924-72087689B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066800"/>
            <a:ext cx="2709141" cy="3962400"/>
          </a:xfrm>
          <a:prstGeom prst="rect">
            <a:avLst/>
          </a:prstGeom>
        </p:spPr>
      </p:pic>
    </p:spTree>
    <p:extLst>
      <p:ext uri="{BB962C8B-B14F-4D97-AF65-F5344CB8AC3E}">
        <p14:creationId xmlns:p14="http://schemas.microsoft.com/office/powerpoint/2010/main" val="393171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u="sng" dirty="0">
                <a:solidFill>
                  <a:srgbClr val="0000FF"/>
                </a:solidFill>
              </a:rPr>
              <a:t>Use of Google Drive</a:t>
            </a:r>
          </a:p>
        </p:txBody>
      </p:sp>
      <p:pic>
        <p:nvPicPr>
          <p:cNvPr id="5" name="Picture 4">
            <a:extLst>
              <a:ext uri="{FF2B5EF4-FFF2-40B4-BE49-F238E27FC236}">
                <a16:creationId xmlns:a16="http://schemas.microsoft.com/office/drawing/2014/main" id="{9AFFD617-3240-0D49-AB8D-DD21A1187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27" y="1219200"/>
            <a:ext cx="8451274" cy="4343400"/>
          </a:xfrm>
          <a:prstGeom prst="rect">
            <a:avLst/>
          </a:prstGeom>
        </p:spPr>
      </p:pic>
    </p:spTree>
    <p:extLst>
      <p:ext uri="{BB962C8B-B14F-4D97-AF65-F5344CB8AC3E}">
        <p14:creationId xmlns:p14="http://schemas.microsoft.com/office/powerpoint/2010/main" val="103942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u="sng" dirty="0">
                <a:solidFill>
                  <a:srgbClr val="0000FF"/>
                </a:solidFill>
              </a:rPr>
              <a:t>Use of Google Drive</a:t>
            </a:r>
          </a:p>
        </p:txBody>
      </p:sp>
      <p:pic>
        <p:nvPicPr>
          <p:cNvPr id="4" name="Picture 3">
            <a:extLst>
              <a:ext uri="{FF2B5EF4-FFF2-40B4-BE49-F238E27FC236}">
                <a16:creationId xmlns:a16="http://schemas.microsoft.com/office/drawing/2014/main" id="{56E6BC9E-C70A-FE4B-BF01-48671ED62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066800"/>
            <a:ext cx="8442909" cy="4953000"/>
          </a:xfrm>
          <a:prstGeom prst="rect">
            <a:avLst/>
          </a:prstGeom>
        </p:spPr>
      </p:pic>
    </p:spTree>
    <p:extLst>
      <p:ext uri="{BB962C8B-B14F-4D97-AF65-F5344CB8AC3E}">
        <p14:creationId xmlns:p14="http://schemas.microsoft.com/office/powerpoint/2010/main" val="33763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0808"/>
            <a:ext cx="7696200" cy="1143000"/>
          </a:xfrm>
        </p:spPr>
        <p:txBody>
          <a:bodyPr/>
          <a:lstStyle/>
          <a:p>
            <a:r>
              <a:rPr lang="en-US" sz="3200" u="sng" dirty="0">
                <a:solidFill>
                  <a:srgbClr val="0000FF"/>
                </a:solidFill>
              </a:rPr>
              <a:t>Caution: Edits are Auto Saved: </a:t>
            </a:r>
            <a:br>
              <a:rPr lang="en-US" sz="3200" u="sng" dirty="0">
                <a:solidFill>
                  <a:srgbClr val="0000FF"/>
                </a:solidFill>
              </a:rPr>
            </a:br>
            <a:r>
              <a:rPr lang="en-US" sz="3200" u="sng" dirty="0">
                <a:solidFill>
                  <a:srgbClr val="0000FF"/>
                </a:solidFill>
              </a:rPr>
              <a:t>There is no Undo!</a:t>
            </a:r>
          </a:p>
        </p:txBody>
      </p:sp>
      <p:pic>
        <p:nvPicPr>
          <p:cNvPr id="8" name="Content Placeholder 7">
            <a:extLst>
              <a:ext uri="{FF2B5EF4-FFF2-40B4-BE49-F238E27FC236}">
                <a16:creationId xmlns:a16="http://schemas.microsoft.com/office/drawing/2014/main" id="{8BB438D8-F3AB-F449-8E8F-A96A08E187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752600"/>
            <a:ext cx="6059465" cy="4572000"/>
          </a:xfrm>
        </p:spPr>
      </p:pic>
    </p:spTree>
    <p:extLst>
      <p:ext uri="{BB962C8B-B14F-4D97-AF65-F5344CB8AC3E}">
        <p14:creationId xmlns:p14="http://schemas.microsoft.com/office/powerpoint/2010/main" val="54684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Send to Students</a:t>
            </a:r>
          </a:p>
        </p:txBody>
      </p:sp>
      <p:pic>
        <p:nvPicPr>
          <p:cNvPr id="7" name="Content Placeholder 6">
            <a:extLst>
              <a:ext uri="{FF2B5EF4-FFF2-40B4-BE49-F238E27FC236}">
                <a16:creationId xmlns:a16="http://schemas.microsoft.com/office/drawing/2014/main" id="{F2C17C3B-63AA-7840-B095-43F5701963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108542"/>
            <a:ext cx="6858000" cy="5091033"/>
          </a:xfrm>
        </p:spPr>
      </p:pic>
    </p:spTree>
    <p:extLst>
      <p:ext uri="{BB962C8B-B14F-4D97-AF65-F5344CB8AC3E}">
        <p14:creationId xmlns:p14="http://schemas.microsoft.com/office/powerpoint/2010/main" val="1940104870"/>
      </p:ext>
    </p:extLst>
  </p:cSld>
  <p:clrMapOvr>
    <a:masterClrMapping/>
  </p:clrMapOvr>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USCGAux-light</Template>
  <TotalTime>1511</TotalTime>
  <Words>1718</Words>
  <Application>Microsoft Macintosh PowerPoint</Application>
  <PresentationFormat>On-screen Show (4:3)</PresentationFormat>
  <Paragraphs>106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Times New Roman</vt:lpstr>
      <vt:lpstr>Aux 3</vt:lpstr>
      <vt:lpstr>Using Google Forms for Virtual Class Tests:   Copy and Rename,   Send to Students, and  View Scores</vt:lpstr>
      <vt:lpstr>Using Google Forms for Online Class Testing</vt:lpstr>
      <vt:lpstr>Use Google </vt:lpstr>
      <vt:lpstr>Use of Google Drive</vt:lpstr>
      <vt:lpstr>Use of Google Drive</vt:lpstr>
      <vt:lpstr>Use of Google Drive</vt:lpstr>
      <vt:lpstr>Use of Google Drive</vt:lpstr>
      <vt:lpstr>Caution: Edits are Auto Saved:  There is no Undo!</vt:lpstr>
      <vt:lpstr>Send to Students</vt:lpstr>
      <vt:lpstr>Sending the Test Using Chat Messaging</vt:lpstr>
      <vt:lpstr>       Sending the Test Using Chat</vt:lpstr>
      <vt:lpstr>       Sending the Test Using Chat</vt:lpstr>
      <vt:lpstr>       Sending the Test Using Chat</vt:lpstr>
      <vt:lpstr>Student View</vt:lpstr>
      <vt:lpstr>Student Test Screen</vt:lpstr>
      <vt:lpstr>Submit Test</vt:lpstr>
      <vt:lpstr>Student Receipt </vt:lpstr>
      <vt:lpstr>Student Responses </vt:lpstr>
      <vt:lpstr>Response Views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Laurer</dc:creator>
  <cp:lastModifiedBy>Greg Fonzeno</cp:lastModifiedBy>
  <cp:revision>93</cp:revision>
  <cp:lastPrinted>2020-10-03T22:47:56Z</cp:lastPrinted>
  <dcterms:created xsi:type="dcterms:W3CDTF">2018-04-06T11:46:18Z</dcterms:created>
  <dcterms:modified xsi:type="dcterms:W3CDTF">2021-03-31T16:49:55Z</dcterms:modified>
</cp:coreProperties>
</file>